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58" r:id="rId7"/>
    <p:sldId id="260" r:id="rId8"/>
    <p:sldId id="272" r:id="rId9"/>
    <p:sldId id="26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2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E8F693-1B8F-4753-83CD-B6577FDEE180}">
          <p14:sldIdLst>
            <p14:sldId id="256"/>
            <p14:sldId id="257"/>
            <p14:sldId id="258"/>
            <p14:sldId id="260"/>
            <p14:sldId id="272"/>
            <p14:sldId id="262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92"/>
          </p14:sldIdLst>
        </p14:section>
        <p14:section name="Untitled Section" id="{D402A577-501C-4A0D-8BE9-31D9E8D29AE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media/tasks/medical-image-segmentation_ZzLzIvD.png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withcode.com/media/tasks/medical-image-segmentation_ZzLzIvD.png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sz="2800" dirty="0"/>
              <a:t>Grab Cut Interactive Foreground extraction using iterated Graph Cuts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By, Carsten, Vladmir, Andrew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Bayes Matting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187254"/>
          </a:xfrm>
        </p:spPr>
        <p:txBody>
          <a:bodyPr>
            <a:normAutofit/>
          </a:bodyPr>
          <a:lstStyle/>
          <a:p>
            <a:r>
              <a:rPr lang="en-US" dirty="0"/>
              <a:t>The user specifies a tri-map t = {T</a:t>
            </a:r>
            <a:r>
              <a:rPr lang="en-US" sz="1600" baseline="-25000" dirty="0"/>
              <a:t>b</a:t>
            </a:r>
            <a:r>
              <a:rPr lang="en-US" dirty="0"/>
              <a:t>, T</a:t>
            </a:r>
            <a:r>
              <a:rPr lang="en-US" baseline="-25000" dirty="0"/>
              <a:t>u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} in which background and foreground regions T</a:t>
            </a:r>
            <a:r>
              <a:rPr lang="en-US" baseline="-25000" dirty="0"/>
              <a:t>b</a:t>
            </a:r>
            <a:r>
              <a:rPr lang="en-US" dirty="0"/>
              <a:t> and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 are marked, and alphas value are computed over the remaining region T</a:t>
            </a:r>
            <a:r>
              <a:rPr lang="en-US" baseline="-25000" dirty="0"/>
              <a:t>u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4149D-C8C7-4793-6480-8319B6CFE579}"/>
              </a:ext>
            </a:extLst>
          </p:cNvPr>
          <p:cNvSpPr txBox="1"/>
          <p:nvPr/>
        </p:nvSpPr>
        <p:spPr>
          <a:xfrm>
            <a:off x="3008344" y="3699002"/>
            <a:ext cx="3401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spc="50" dirty="0"/>
              <a:t>This method is effective only when T</a:t>
            </a:r>
            <a:r>
              <a:rPr lang="en-US" sz="1400" spc="50" baseline="-25000" dirty="0"/>
              <a:t>u</a:t>
            </a:r>
            <a:r>
              <a:rPr lang="en-US" sz="1400" spc="50" dirty="0"/>
              <a:t> region is not too large and T</a:t>
            </a:r>
            <a:r>
              <a:rPr lang="en-US" sz="1400" spc="50" baseline="-25000" dirty="0"/>
              <a:t>b</a:t>
            </a:r>
            <a:r>
              <a:rPr lang="en-US" sz="1400" spc="50" dirty="0"/>
              <a:t> and </a:t>
            </a:r>
            <a:r>
              <a:rPr lang="en-US" sz="1400" spc="50" dirty="0" err="1"/>
              <a:t>T</a:t>
            </a:r>
            <a:r>
              <a:rPr lang="en-US" sz="1400" spc="50" baseline="-25000" dirty="0" err="1"/>
              <a:t>f</a:t>
            </a:r>
            <a:r>
              <a:rPr lang="en-US" sz="1400" spc="50" baseline="-25000" dirty="0"/>
              <a:t> </a:t>
            </a:r>
            <a:r>
              <a:rPr lang="en-US" sz="1400" spc="50" dirty="0"/>
              <a:t>are well separated.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9D6AB-27FD-599A-A7F6-564E8394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018312"/>
            <a:ext cx="1625717" cy="29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2266-D174-DD64-5DF3-58E191CC7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9A5A7-59E8-6CDD-2A00-B3E43BF22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Graph Cut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5"/>
            <a:ext cx="7973787" cy="2890091"/>
          </a:xfrm>
        </p:spPr>
        <p:txBody>
          <a:bodyPr>
            <a:normAutofit/>
          </a:bodyPr>
          <a:lstStyle/>
          <a:p>
            <a:r>
              <a:rPr lang="en-US" b="1" dirty="0"/>
              <a:t>Core Idea</a:t>
            </a:r>
            <a:r>
              <a:rPr lang="en-US" dirty="0"/>
              <a:t>: Convert the image segmentation problem into a graph theoretical problem. </a:t>
            </a:r>
          </a:p>
          <a:p>
            <a:endParaRPr lang="en-US" dirty="0"/>
          </a:p>
          <a:p>
            <a:r>
              <a:rPr lang="en-US" dirty="0"/>
              <a:t>We convert the image into a graph and then cut the graph using some graph cutting criteria. This helps us to get the foreground and background separated. </a:t>
            </a:r>
          </a:p>
          <a:p>
            <a:endParaRPr lang="en-US" dirty="0"/>
          </a:p>
          <a:p>
            <a:r>
              <a:rPr lang="en-US" dirty="0"/>
              <a:t>Each pixel of the image is represented by a node in the graph, and each edge has weight which represents the similarity between the nodes/pixels.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r>
              <a:rPr lang="en-US" dirty="0"/>
              <a:t>Graphical Representation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FEA2381-DC61-3F6E-2051-F9C444E1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69" y="1391308"/>
            <a:ext cx="9022862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6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pPr algn="l"/>
            <a:r>
              <a:rPr lang="en-US" sz="2800" dirty="0"/>
              <a:t>Weights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5C5152A-C5CE-0629-F425-FBB2773B2CF9}"/>
              </a:ext>
            </a:extLst>
          </p:cNvPr>
          <p:cNvSpPr txBox="1">
            <a:spLocks/>
          </p:cNvSpPr>
          <p:nvPr/>
        </p:nvSpPr>
        <p:spPr>
          <a:xfrm>
            <a:off x="838200" y="1846102"/>
            <a:ext cx="8128518" cy="3574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Interconnected Nodes Weights: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If the intensity of two pixels is almost same then the difference of f(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/>
              <a:t>, </a:t>
            </a:r>
            <a:r>
              <a:rPr lang="en-US" sz="1600" dirty="0" err="1"/>
              <a:t>y</a:t>
            </a:r>
            <a:r>
              <a:rPr lang="en-US" sz="1600" baseline="-25000" dirty="0" err="1"/>
              <a:t>n</a:t>
            </a:r>
            <a:r>
              <a:rPr lang="en-US" sz="1600" dirty="0"/>
              <a:t>) becomes zero and we get e</a:t>
            </a:r>
            <a:r>
              <a:rPr lang="en-US" sz="1600" baseline="30000" dirty="0"/>
              <a:t>0 </a:t>
            </a:r>
            <a:r>
              <a:rPr lang="en-US" sz="1600" dirty="0"/>
              <a:t>(=1).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And hence the more similar the nodes are, the more weight is between those nodes.</a:t>
            </a:r>
          </a:p>
        </p:txBody>
      </p:sp>
      <p:pic>
        <p:nvPicPr>
          <p:cNvPr id="4" name="Picture 1" descr="Weights for a given node 'i' (Xi, YD with node 'j' could be given by ">
            <a:extLst>
              <a:ext uri="{FF2B5EF4-FFF2-40B4-BE49-F238E27FC236}">
                <a16:creationId xmlns:a16="http://schemas.microsoft.com/office/drawing/2014/main" id="{B38F9905-A29D-E229-777E-12EBBEF8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5550"/>
            <a:ext cx="58959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57F73-87ED-E787-8037-525517BE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567" y="1989226"/>
            <a:ext cx="2225233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pPr algn="l"/>
            <a:r>
              <a:rPr lang="en-US" sz="2800" dirty="0"/>
              <a:t>Weights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5C5152A-C5CE-0629-F425-FBB2773B2CF9}"/>
              </a:ext>
            </a:extLst>
          </p:cNvPr>
          <p:cNvSpPr txBox="1">
            <a:spLocks/>
          </p:cNvSpPr>
          <p:nvPr/>
        </p:nvSpPr>
        <p:spPr>
          <a:xfrm>
            <a:off x="838200" y="1846102"/>
            <a:ext cx="8128518" cy="3574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Super Nodes Weights: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/>
              <a:t>Super nodes are the fore/background nodes marked by the user.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57F73-87ED-E787-8037-525517BE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23" y="967505"/>
            <a:ext cx="2225233" cy="2126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28912-2E96-EA45-9596-F76D00D1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0363"/>
            <a:ext cx="6553768" cy="617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C3AEA-FFFC-0CB2-68DA-8FDEADB9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77" y="3737636"/>
            <a:ext cx="3223539" cy="243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BC7E51-947E-F11D-84F3-6908BDBF2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68" y="3890438"/>
            <a:ext cx="2900264" cy="18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pPr algn="l"/>
            <a:r>
              <a:rPr lang="en-US" sz="2800" dirty="0"/>
              <a:t>Graph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5C5152A-C5CE-0629-F425-FBB2773B2CF9}"/>
              </a:ext>
            </a:extLst>
          </p:cNvPr>
          <p:cNvSpPr txBox="1">
            <a:spLocks/>
          </p:cNvSpPr>
          <p:nvPr/>
        </p:nvSpPr>
        <p:spPr>
          <a:xfrm>
            <a:off x="838200" y="1846102"/>
            <a:ext cx="8128518" cy="3574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AECED-7514-7C02-2C01-3F8D23AF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14" y="2185566"/>
            <a:ext cx="7859929" cy="28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8225-E5E8-0FB9-BCF1-F7F378458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514725"/>
            <a:ext cx="3514531" cy="735578"/>
          </a:xfrm>
        </p:spPr>
        <p:txBody>
          <a:bodyPr/>
          <a:lstStyle/>
          <a:p>
            <a:r>
              <a:rPr lang="en-US" dirty="0"/>
              <a:t>Graph 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CE4AF-96FD-3407-54B2-C0460775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F04D9-BA2E-6B27-5EA7-B4EC975C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73" y="2774537"/>
            <a:ext cx="2110923" cy="2057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981BD-FA03-CE94-9E95-2328FE5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176" y="2855167"/>
            <a:ext cx="2028203" cy="19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Min-</a:t>
            </a:r>
            <a:r>
              <a:rPr lang="en-US" dirty="0" err="1"/>
              <a:t>CUt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94AF7-93D5-C099-D4FE-99CD026F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02" y="2672291"/>
            <a:ext cx="3680219" cy="224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ED3BC-048B-0EF2-DE61-AE379FD5B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91" y="2672291"/>
            <a:ext cx="4227332" cy="2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6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Max-Flow Min-Cut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90DD8-5F0A-158F-74D3-6567A579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239"/>
            <a:ext cx="9068586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928965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Image Segmentation</a:t>
            </a:r>
          </a:p>
          <a:p>
            <a:r>
              <a:rPr lang="en-US" dirty="0"/>
              <a:t>Different Techniques for image segmentation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Grab Cut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Max-Flow Min-Cut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A4B36C-007D-D6C9-CD75-FC2856C36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2038"/>
          <a:stretch/>
        </p:blipFill>
        <p:spPr>
          <a:xfrm>
            <a:off x="914399" y="1502229"/>
            <a:ext cx="8882277" cy="42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9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31721-5CDD-C8EC-F23F-873E36C9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51" y="1303852"/>
            <a:ext cx="6896698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1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Harsh Sharma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Grab Cut is a technique to segment image. The segmentation is done such that we can have foreground and background separated. It provides an </a:t>
            </a:r>
            <a:r>
              <a:rPr lang="en-US" b="1" dirty="0"/>
              <a:t>interactive</a:t>
            </a:r>
            <a:r>
              <a:rPr lang="en-US" dirty="0"/>
              <a:t> foreground/background segmentation technique.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What’s Image segmentation?</a:t>
            </a:r>
            <a:br>
              <a:rPr lang="en-US" dirty="0"/>
            </a:br>
            <a:r>
              <a:rPr lang="en-US" sz="1600" dirty="0"/>
              <a:t>(And why it’s important)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5"/>
            <a:ext cx="7973787" cy="1997867"/>
          </a:xfrm>
        </p:spPr>
        <p:txBody>
          <a:bodyPr>
            <a:normAutofit/>
          </a:bodyPr>
          <a:lstStyle/>
          <a:p>
            <a:r>
              <a:rPr lang="en-US" dirty="0"/>
              <a:t>Dividing an image into multiple distinct regions or segments based on the </a:t>
            </a:r>
            <a:r>
              <a:rPr lang="en-US" b="1" dirty="0"/>
              <a:t>properties</a:t>
            </a:r>
            <a:r>
              <a:rPr lang="en-US" dirty="0"/>
              <a:t> of the image.</a:t>
            </a:r>
          </a:p>
          <a:p>
            <a:r>
              <a:rPr lang="en-US" dirty="0"/>
              <a:t>Assign a label or group to each pixel in an image. This divides the image into different areas/segments.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22C52E-7EB4-7B73-8FF8-AB2D4DC7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44" y="3562840"/>
            <a:ext cx="5700254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Why it’s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8823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 Recognition and Understanding</a:t>
            </a:r>
            <a:r>
              <a:rPr lang="en-US" dirty="0"/>
              <a:t>: Image segmentation enables the identification and recognition of individual objects or regions within an image. By segmenting an image into distinct regions, it </a:t>
            </a:r>
            <a:r>
              <a:rPr lang="en-US" b="1" dirty="0"/>
              <a:t>becomes easier to analyze </a:t>
            </a:r>
            <a:r>
              <a:rPr lang="en-US" dirty="0"/>
              <a:t>and understand the content of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Image Editing and Manipulation</a:t>
            </a:r>
            <a:r>
              <a:rPr lang="en-US" dirty="0"/>
              <a:t>: In apps like Photoshop, by segmenting an image into different regions, specific editing operations can be </a:t>
            </a:r>
            <a:r>
              <a:rPr lang="en-US" b="1" dirty="0"/>
              <a:t>applied selectively </a:t>
            </a:r>
            <a:r>
              <a:rPr lang="en-US" dirty="0"/>
              <a:t>to individual objects or regions.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22772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5" name="Picture 4" descr="A picture containing art, circle&#10;&#10;Description automatically generated">
            <a:extLst>
              <a:ext uri="{FF2B5EF4-FFF2-40B4-BE49-F238E27FC236}">
                <a16:creationId xmlns:a16="http://schemas.microsoft.com/office/drawing/2014/main" id="{A591DE1D-DF61-5A32-1A16-4935D676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3228" y="4277476"/>
            <a:ext cx="1383554" cy="1383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F2278-B934-4D20-1A90-EEDF47C1D102}"/>
              </a:ext>
            </a:extLst>
          </p:cNvPr>
          <p:cNvSpPr txBox="1"/>
          <p:nvPr/>
        </p:nvSpPr>
        <p:spPr>
          <a:xfrm>
            <a:off x="3008345" y="4069467"/>
            <a:ext cx="6602186" cy="222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spc="50" dirty="0"/>
              <a:t>Medical Imaging Analysis: </a:t>
            </a:r>
            <a:r>
              <a:rPr lang="en-US" sz="1400" spc="50" dirty="0"/>
              <a:t>Image segmentation is widely used in medical imaging analysis, such as MRI, CT scans, and microscopy. Accurate </a:t>
            </a:r>
            <a:r>
              <a:rPr lang="en-US" sz="1400" b="1" spc="50" dirty="0"/>
              <a:t>segmentation helps in detecting tumors</a:t>
            </a:r>
            <a:r>
              <a:rPr lang="en-US" sz="1400" spc="50" dirty="0"/>
              <a:t>, measuring organ volumes, and tracking disease progression.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Video Analysis and Tracking</a:t>
            </a:r>
            <a:r>
              <a:rPr lang="en-US" sz="1400" dirty="0"/>
              <a:t>: Image segmentation is not limited to static images but is also crucial in video analysis. By segmenting objects or regions across video frames, it becomes possible to </a:t>
            </a:r>
            <a:r>
              <a:rPr lang="en-US" sz="1400" b="1" dirty="0"/>
              <a:t>track their motion</a:t>
            </a:r>
            <a:r>
              <a:rPr lang="en-US" sz="1400" dirty="0"/>
              <a:t>, extract object trajectories, and analyze dynamic scenes.</a:t>
            </a:r>
            <a:endParaRPr lang="en-US" sz="1400" b="1" spc="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7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Different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(For foreground and background segmentation)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Segmentation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3365952"/>
          </a:xfrm>
        </p:spPr>
        <p:txBody>
          <a:bodyPr>
            <a:normAutofit/>
          </a:bodyPr>
          <a:lstStyle/>
          <a:p>
            <a:r>
              <a:rPr lang="en-US" dirty="0"/>
              <a:t>(Before </a:t>
            </a:r>
            <a:r>
              <a:rPr lang="en-US" dirty="0" err="1"/>
              <a:t>Grabcut</a:t>
            </a:r>
            <a:r>
              <a:rPr lang="en-US" dirty="0"/>
              <a:t>, these were the well-known techniques used)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Magic Wand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Intelligent Scissors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Bayes Cutting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Knockout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Graph Cut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22772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</p:spTree>
    <p:extLst>
      <p:ext uri="{BB962C8B-B14F-4D97-AF65-F5344CB8AC3E}">
        <p14:creationId xmlns:p14="http://schemas.microsoft.com/office/powerpoint/2010/main" val="367975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Magic Wand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187254"/>
          </a:xfrm>
        </p:spPr>
        <p:txBody>
          <a:bodyPr>
            <a:normAutofit/>
          </a:bodyPr>
          <a:lstStyle/>
          <a:p>
            <a:r>
              <a:rPr lang="en-US" dirty="0"/>
              <a:t>Magic wand starts with a user defined pixel/region to compute region of </a:t>
            </a:r>
            <a:r>
              <a:rPr lang="en-US" b="1" dirty="0"/>
              <a:t>connected pixels </a:t>
            </a:r>
            <a:r>
              <a:rPr lang="en-US" dirty="0"/>
              <a:t>such that all the selected pixels fall within some adjustable tolerance of the color statistics of the specified region.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8C4705-38BE-1AB1-5969-88A31F1A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201" y="3245678"/>
            <a:ext cx="1512910" cy="2937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4149D-C8C7-4793-6480-8319B6CFE579}"/>
              </a:ext>
            </a:extLst>
          </p:cNvPr>
          <p:cNvSpPr txBox="1"/>
          <p:nvPr/>
        </p:nvSpPr>
        <p:spPr>
          <a:xfrm>
            <a:off x="3008344" y="3699002"/>
            <a:ext cx="424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spc="50" dirty="0"/>
              <a:t>Finding the correct tolerance level is often cumbersome and difficult. As it varies with each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0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Intelligent Scissors</a:t>
            </a:r>
            <a:br>
              <a:rPr lang="en-US" dirty="0"/>
            </a:br>
            <a:r>
              <a:rPr lang="en-US" sz="1600" dirty="0"/>
              <a:t>(or Magnetic Lasso)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187254"/>
          </a:xfrm>
        </p:spPr>
        <p:txBody>
          <a:bodyPr>
            <a:normAutofit/>
          </a:bodyPr>
          <a:lstStyle/>
          <a:p>
            <a:r>
              <a:rPr lang="en-US" dirty="0"/>
              <a:t>It allows user to choose a minimum cost contour by roughly tracing the object’s boundary with the mouse. As the mouse moves, the minimum cost path from the cursor positions back to the last ‘seed’ point.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4149D-C8C7-4793-6480-8319B6CFE579}"/>
              </a:ext>
            </a:extLst>
          </p:cNvPr>
          <p:cNvSpPr txBox="1"/>
          <p:nvPr/>
        </p:nvSpPr>
        <p:spPr>
          <a:xfrm>
            <a:off x="3008344" y="3699002"/>
            <a:ext cx="34017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spc="50" dirty="0"/>
              <a:t>The main limitation is if the image is highly textured/ or un-textured.</a:t>
            </a:r>
          </a:p>
          <a:p>
            <a:endParaRPr lang="en-US" dirty="0"/>
          </a:p>
        </p:txBody>
      </p:sp>
      <p:pic>
        <p:nvPicPr>
          <p:cNvPr id="5" name="Picture 4" descr="A picture containing cloud, sky, statue, outdoor&#10;&#10;Description automatically generated">
            <a:extLst>
              <a:ext uri="{FF2B5EF4-FFF2-40B4-BE49-F238E27FC236}">
                <a16:creationId xmlns:a16="http://schemas.microsoft.com/office/drawing/2014/main" id="{24383F7B-4B3F-0339-7D47-5CD94B58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93" y="3328698"/>
            <a:ext cx="3878424" cy="21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4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{9A64C6CD-D3C0-4201-8D6D-049042C1E0DA}tf67328976_win32</Template>
  <TotalTime>3434</TotalTime>
  <Words>690</Words>
  <Application>Microsoft Office PowerPoint</Application>
  <PresentationFormat>Widescreen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Tenorite</vt:lpstr>
      <vt:lpstr>Office Theme</vt:lpstr>
      <vt:lpstr>Grab Cut Interactive Foreground extraction using iterated Graph Cuts</vt:lpstr>
      <vt:lpstr>AGENDA</vt:lpstr>
      <vt:lpstr>INTRODUCTION</vt:lpstr>
      <vt:lpstr>What’s Image segmentation? (And why it’s important)</vt:lpstr>
      <vt:lpstr>Why it’s important?</vt:lpstr>
      <vt:lpstr>Different techniques</vt:lpstr>
      <vt:lpstr>Segmentation Techniques</vt:lpstr>
      <vt:lpstr>Magic Wand</vt:lpstr>
      <vt:lpstr>Intelligent Scissors (or Magnetic Lasso)</vt:lpstr>
      <vt:lpstr>Bayes Matting</vt:lpstr>
      <vt:lpstr>Graph Cut</vt:lpstr>
      <vt:lpstr>Graph Cut</vt:lpstr>
      <vt:lpstr>Graphical Representation</vt:lpstr>
      <vt:lpstr>Weights</vt:lpstr>
      <vt:lpstr>Weights</vt:lpstr>
      <vt:lpstr>Graph</vt:lpstr>
      <vt:lpstr>Graph Cut</vt:lpstr>
      <vt:lpstr>Min-CUt</vt:lpstr>
      <vt:lpstr>Max-Flow Min-Cut</vt:lpstr>
      <vt:lpstr>Max-Flow Min-Cut</vt:lpstr>
      <vt:lpstr>Grab Cut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Grab Cut</dc:title>
  <dc:creator>Harsh Sharma</dc:creator>
  <cp:lastModifiedBy>Harsh Sharma</cp:lastModifiedBy>
  <cp:revision>6</cp:revision>
  <dcterms:created xsi:type="dcterms:W3CDTF">2023-06-08T20:17:03Z</dcterms:created>
  <dcterms:modified xsi:type="dcterms:W3CDTF">2023-06-12T15:07:44Z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